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Raleway"/>
      <p:regular r:id="rId15"/>
      <p:bold r:id="rId16"/>
      <p:italic r:id="rId17"/>
      <p:boldItalic r:id="rId18"/>
    </p:embeddedFont>
    <p:embeddedFont>
      <p:font typeface="Source Sans Pr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SourceSansPro-bold.fntdata"/><Relationship Id="rId11" Type="http://schemas.openxmlformats.org/officeDocument/2006/relationships/slide" Target="slides/slide7.xml"/><Relationship Id="rId22" Type="http://schemas.openxmlformats.org/officeDocument/2006/relationships/font" Target="fonts/SourceSansPro-boldItalic.fntdata"/><Relationship Id="rId10" Type="http://schemas.openxmlformats.org/officeDocument/2006/relationships/slide" Target="slides/slide6.xml"/><Relationship Id="rId21" Type="http://schemas.openxmlformats.org/officeDocument/2006/relationships/font" Target="fonts/SourceSansPro-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aleway-regular.fntdata"/><Relationship Id="rId14" Type="http://schemas.openxmlformats.org/officeDocument/2006/relationships/slide" Target="slides/slide10.xml"/><Relationship Id="rId17" Type="http://schemas.openxmlformats.org/officeDocument/2006/relationships/font" Target="fonts/Raleway-italic.fntdata"/><Relationship Id="rId16" Type="http://schemas.openxmlformats.org/officeDocument/2006/relationships/font" Target="fonts/Raleway-bold.fntdata"/><Relationship Id="rId5" Type="http://schemas.openxmlformats.org/officeDocument/2006/relationships/slide" Target="slides/slide1.xml"/><Relationship Id="rId19" Type="http://schemas.openxmlformats.org/officeDocument/2006/relationships/font" Target="fonts/SourceSansPro-regular.fntdata"/><Relationship Id="rId6" Type="http://schemas.openxmlformats.org/officeDocument/2006/relationships/slide" Target="slides/slide2.xml"/><Relationship Id="rId18" Type="http://schemas.openxmlformats.org/officeDocument/2006/relationships/font" Target="fonts/Raleway-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485875" y="264475"/>
            <a:ext cx="8183700" cy="1473600"/>
          </a:xfrm>
          <a:prstGeom prst="rect">
            <a:avLst/>
          </a:prstGeom>
        </p:spPr>
        <p:txBody>
          <a:bodyPr anchorCtr="0" anchor="b"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2" name="Shape 12"/>
          <p:cNvSpPr txBox="1"/>
          <p:nvPr>
            <p:ph idx="1" type="subTitle"/>
          </p:nvPr>
        </p:nvSpPr>
        <p:spPr>
          <a:xfrm>
            <a:off x="485875" y="1738075"/>
            <a:ext cx="8183700" cy="861000"/>
          </a:xfrm>
          <a:prstGeom prst="rect">
            <a:avLst/>
          </a:prstGeom>
        </p:spPr>
        <p:txBody>
          <a:bodyPr anchorCtr="0" anchor="t" bIns="91425" lIns="91425" rIns="91425" tIns="91425"/>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p:txBody>
      </p:sp>
      <p:sp>
        <p:nvSpPr>
          <p:cNvPr id="13" name="Shape 1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7"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49" name="Shape 49"/>
          <p:cNvSpPr txBox="1"/>
          <p:nvPr>
            <p:ph type="title"/>
          </p:nvPr>
        </p:nvSpPr>
        <p:spPr>
          <a:xfrm>
            <a:off x="311700" y="743000"/>
            <a:ext cx="8520600" cy="2006400"/>
          </a:xfrm>
          <a:prstGeom prst="rect">
            <a:avLst/>
          </a:prstGeom>
        </p:spPr>
        <p:txBody>
          <a:bodyPr anchorCtr="0" anchor="b" bIns="91425" lIns="91425" rIns="91425" tIns="91425"/>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p:txBody>
      </p:sp>
      <p:sp>
        <p:nvSpPr>
          <p:cNvPr id="50" name="Shape 50"/>
          <p:cNvSpPr txBox="1"/>
          <p:nvPr>
            <p:ph idx="1" type="body"/>
          </p:nvPr>
        </p:nvSpPr>
        <p:spPr>
          <a:xfrm>
            <a:off x="311700" y="2845181"/>
            <a:ext cx="8520600" cy="13008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51" name="Shape 5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4"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6" name="Shape 16"/>
          <p:cNvSpPr txBox="1"/>
          <p:nvPr>
            <p:ph type="title"/>
          </p:nvPr>
        </p:nvSpPr>
        <p:spPr>
          <a:xfrm>
            <a:off x="485875" y="1714500"/>
            <a:ext cx="8183700" cy="785700"/>
          </a:xfrm>
          <a:prstGeom prst="rect">
            <a:avLst/>
          </a:prstGeom>
        </p:spPr>
        <p:txBody>
          <a:bodyPr anchorCtr="0" anchor="b" bIns="91425" lIns="91425" rIns="91425" tIns="91425"/>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p:txBody>
      </p:sp>
      <p:sp>
        <p:nvSpPr>
          <p:cNvPr id="17" name="Shape 1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9" name="Shape 29"/>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2" name="Shape 32"/>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3" name="Shape 3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2"/>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6" name="Shape 3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7"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0" name="Shape 40"/>
          <p:cNvSpPr txBox="1"/>
          <p:nvPr>
            <p:ph type="title"/>
          </p:nvPr>
        </p:nvSpPr>
        <p:spPr>
          <a:xfrm>
            <a:off x="265500" y="1181700"/>
            <a:ext cx="4045200" cy="15336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1" name="Shape 41"/>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2" name="Shape 42"/>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3" name="Shape 4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6" name="Shape 4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23400"/>
          </a:xfrm>
          <a:prstGeom prst="rect">
            <a:avLst/>
          </a:prstGeom>
          <a:noFill/>
          <a:ln>
            <a:noFill/>
          </a:ln>
        </p:spPr>
        <p:txBody>
          <a:bodyPr anchorCtr="0" anchor="t" bIns="91425" lIns="91425" rIns="91425" tIns="91425"/>
          <a:lstStyle>
            <a:lvl1pPr lvl="0">
              <a:spcBef>
                <a:spcPts val="0"/>
              </a:spcBef>
              <a:buClr>
                <a:schemeClr val="dk2"/>
              </a:buClr>
              <a:buSzPct val="100000"/>
              <a:buFont typeface="Raleway"/>
              <a:buNone/>
              <a:defRPr b="1" sz="3000">
                <a:solidFill>
                  <a:schemeClr val="dk2"/>
                </a:solidFill>
                <a:latin typeface="Raleway"/>
                <a:ea typeface="Raleway"/>
                <a:cs typeface="Raleway"/>
                <a:sym typeface="Raleway"/>
              </a:defRPr>
            </a:lvl1pPr>
            <a:lvl2pPr lvl="1">
              <a:spcBef>
                <a:spcPts val="0"/>
              </a:spcBef>
              <a:buClr>
                <a:schemeClr val="dk2"/>
              </a:buClr>
              <a:buSzPct val="100000"/>
              <a:buFont typeface="Raleway"/>
              <a:buNone/>
              <a:defRPr b="1" sz="3000">
                <a:solidFill>
                  <a:schemeClr val="dk2"/>
                </a:solidFill>
                <a:latin typeface="Raleway"/>
                <a:ea typeface="Raleway"/>
                <a:cs typeface="Raleway"/>
                <a:sym typeface="Raleway"/>
              </a:defRPr>
            </a:lvl2pPr>
            <a:lvl3pPr lvl="2">
              <a:spcBef>
                <a:spcPts val="0"/>
              </a:spcBef>
              <a:buClr>
                <a:schemeClr val="dk2"/>
              </a:buClr>
              <a:buSzPct val="100000"/>
              <a:buFont typeface="Raleway"/>
              <a:buNone/>
              <a:defRPr b="1" sz="3000">
                <a:solidFill>
                  <a:schemeClr val="dk2"/>
                </a:solidFill>
                <a:latin typeface="Raleway"/>
                <a:ea typeface="Raleway"/>
                <a:cs typeface="Raleway"/>
                <a:sym typeface="Raleway"/>
              </a:defRPr>
            </a:lvl3pPr>
            <a:lvl4pPr lvl="3">
              <a:spcBef>
                <a:spcPts val="0"/>
              </a:spcBef>
              <a:buClr>
                <a:schemeClr val="dk2"/>
              </a:buClr>
              <a:buSzPct val="100000"/>
              <a:buFont typeface="Raleway"/>
              <a:buNone/>
              <a:defRPr b="1" sz="3000">
                <a:solidFill>
                  <a:schemeClr val="dk2"/>
                </a:solidFill>
                <a:latin typeface="Raleway"/>
                <a:ea typeface="Raleway"/>
                <a:cs typeface="Raleway"/>
                <a:sym typeface="Raleway"/>
              </a:defRPr>
            </a:lvl4pPr>
            <a:lvl5pPr lvl="4">
              <a:spcBef>
                <a:spcPts val="0"/>
              </a:spcBef>
              <a:buClr>
                <a:schemeClr val="dk2"/>
              </a:buClr>
              <a:buSzPct val="100000"/>
              <a:buFont typeface="Raleway"/>
              <a:buNone/>
              <a:defRPr b="1" sz="3000">
                <a:solidFill>
                  <a:schemeClr val="dk2"/>
                </a:solidFill>
                <a:latin typeface="Raleway"/>
                <a:ea typeface="Raleway"/>
                <a:cs typeface="Raleway"/>
                <a:sym typeface="Raleway"/>
              </a:defRPr>
            </a:lvl5pPr>
            <a:lvl6pPr lvl="5">
              <a:spcBef>
                <a:spcPts val="0"/>
              </a:spcBef>
              <a:buClr>
                <a:schemeClr val="dk2"/>
              </a:buClr>
              <a:buSzPct val="100000"/>
              <a:buFont typeface="Raleway"/>
              <a:buNone/>
              <a:defRPr b="1" sz="3000">
                <a:solidFill>
                  <a:schemeClr val="dk2"/>
                </a:solidFill>
                <a:latin typeface="Raleway"/>
                <a:ea typeface="Raleway"/>
                <a:cs typeface="Raleway"/>
                <a:sym typeface="Raleway"/>
              </a:defRPr>
            </a:lvl6pPr>
            <a:lvl7pPr lvl="6">
              <a:spcBef>
                <a:spcPts val="0"/>
              </a:spcBef>
              <a:buClr>
                <a:schemeClr val="dk2"/>
              </a:buClr>
              <a:buSzPct val="100000"/>
              <a:buFont typeface="Raleway"/>
              <a:buNone/>
              <a:defRPr b="1" sz="3000">
                <a:solidFill>
                  <a:schemeClr val="dk2"/>
                </a:solidFill>
                <a:latin typeface="Raleway"/>
                <a:ea typeface="Raleway"/>
                <a:cs typeface="Raleway"/>
                <a:sym typeface="Raleway"/>
              </a:defRPr>
            </a:lvl7pPr>
            <a:lvl8pPr lvl="7">
              <a:spcBef>
                <a:spcPts val="0"/>
              </a:spcBef>
              <a:buClr>
                <a:schemeClr val="dk2"/>
              </a:buClr>
              <a:buSzPct val="100000"/>
              <a:buFont typeface="Raleway"/>
              <a:buNone/>
              <a:defRPr b="1" sz="3000">
                <a:solidFill>
                  <a:schemeClr val="dk2"/>
                </a:solidFill>
                <a:latin typeface="Raleway"/>
                <a:ea typeface="Raleway"/>
                <a:cs typeface="Raleway"/>
                <a:sym typeface="Raleway"/>
              </a:defRPr>
            </a:lvl8pPr>
            <a:lvl9pPr lvl="8">
              <a:spcBef>
                <a:spcPts val="0"/>
              </a:spcBef>
              <a:buClr>
                <a:schemeClr val="dk2"/>
              </a:buClr>
              <a:buSzPct val="100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p:txBody>
      </p:sp>
      <p:sp>
        <p:nvSpPr>
          <p:cNvPr id="8" name="Shape 8"/>
          <p:cNvSpPr txBox="1"/>
          <p:nvPr>
            <p:ph idx="12" type="sldNum"/>
          </p:nvPr>
        </p:nvSpPr>
        <p:spPr>
          <a:xfrm>
            <a:off x="8497999" y="468875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485875" y="264475"/>
            <a:ext cx="8183700" cy="1473600"/>
          </a:xfrm>
          <a:prstGeom prst="rect">
            <a:avLst/>
          </a:prstGeom>
        </p:spPr>
        <p:txBody>
          <a:bodyPr anchorCtr="0" anchor="b" bIns="91425" lIns="91425" rIns="91425" tIns="91425">
            <a:noAutofit/>
          </a:bodyPr>
          <a:lstStyle/>
          <a:p>
            <a:pPr lvl="0">
              <a:spcBef>
                <a:spcPts val="0"/>
              </a:spcBef>
              <a:buNone/>
            </a:pPr>
            <a:r>
              <a:rPr lang="en"/>
              <a:t>Debate and Speech Events</a:t>
            </a:r>
          </a:p>
        </p:txBody>
      </p:sp>
      <p:sp>
        <p:nvSpPr>
          <p:cNvPr id="59" name="Shape 59"/>
          <p:cNvSpPr txBox="1"/>
          <p:nvPr>
            <p:ph idx="1" type="subTitle"/>
          </p:nvPr>
        </p:nvSpPr>
        <p:spPr>
          <a:xfrm>
            <a:off x="485875" y="1738075"/>
            <a:ext cx="8183700" cy="861000"/>
          </a:xfrm>
          <a:prstGeom prst="rect">
            <a:avLst/>
          </a:prstGeom>
        </p:spPr>
        <p:txBody>
          <a:bodyPr anchorCtr="0" anchor="t" bIns="91425" lIns="91425" rIns="91425" tIns="91425">
            <a:noAutofit/>
          </a:bodyPr>
          <a:lstStyle/>
          <a:p>
            <a:pPr lvl="0">
              <a:spcBef>
                <a:spcPts val="0"/>
              </a:spcBef>
              <a:buNone/>
            </a:pPr>
            <a:r>
              <a:rPr lang="en"/>
              <a:t>As we go through the PowerPoint, fill out your yellow sheet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623400"/>
          </a:xfrm>
          <a:prstGeom prst="rect">
            <a:avLst/>
          </a:prstGeom>
        </p:spPr>
        <p:txBody>
          <a:bodyPr anchorCtr="0" anchor="t" bIns="91425" lIns="91425" rIns="91425" tIns="91425">
            <a:noAutofit/>
          </a:bodyPr>
          <a:lstStyle/>
          <a:p>
            <a:pPr lvl="0" algn="ctr">
              <a:spcBef>
                <a:spcPts val="0"/>
              </a:spcBef>
              <a:buNone/>
            </a:pPr>
            <a:r>
              <a:rPr lang="en"/>
              <a:t>Mock Trial</a:t>
            </a:r>
          </a:p>
        </p:txBody>
      </p:sp>
      <p:sp>
        <p:nvSpPr>
          <p:cNvPr id="113" name="Shape 11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00000"/>
              </a:lnSpc>
              <a:spcBef>
                <a:spcPts val="0"/>
              </a:spcBef>
              <a:spcAft>
                <a:spcPts val="0"/>
              </a:spcAft>
              <a:buClr>
                <a:srgbClr val="222222"/>
              </a:buClr>
              <a:buSzPct val="100000"/>
              <a:buFont typeface="Arial"/>
            </a:pPr>
            <a:r>
              <a:rPr lang="en" sz="2400">
                <a:solidFill>
                  <a:srgbClr val="222222"/>
                </a:solidFill>
                <a:highlight>
                  <a:srgbClr val="FFFFFF"/>
                </a:highlight>
                <a:latin typeface="Arial"/>
                <a:ea typeface="Arial"/>
                <a:cs typeface="Arial"/>
                <a:sym typeface="Arial"/>
              </a:rPr>
              <a:t>A mock trial is an act or imitation trial. </a:t>
            </a:r>
          </a:p>
          <a:p>
            <a:pPr indent="-381000" lvl="0" marL="457200" rtl="0">
              <a:lnSpc>
                <a:spcPct val="100000"/>
              </a:lnSpc>
              <a:spcBef>
                <a:spcPts val="0"/>
              </a:spcBef>
              <a:spcAft>
                <a:spcPts val="0"/>
              </a:spcAft>
              <a:buClr>
                <a:srgbClr val="222222"/>
              </a:buClr>
              <a:buSzPct val="100000"/>
              <a:buFont typeface="Arial"/>
            </a:pPr>
            <a:r>
              <a:rPr lang="en" sz="2400">
                <a:solidFill>
                  <a:srgbClr val="222222"/>
                </a:solidFill>
                <a:highlight>
                  <a:srgbClr val="FFFFFF"/>
                </a:highlight>
                <a:latin typeface="Arial"/>
                <a:ea typeface="Arial"/>
                <a:cs typeface="Arial"/>
                <a:sym typeface="Arial"/>
              </a:rPr>
              <a:t>Mock trials simulate lower-court trials </a:t>
            </a:r>
          </a:p>
          <a:p>
            <a:pPr indent="-381000" lvl="0" marL="457200" rtl="0">
              <a:lnSpc>
                <a:spcPct val="100000"/>
              </a:lnSpc>
              <a:spcBef>
                <a:spcPts val="0"/>
              </a:spcBef>
              <a:spcAft>
                <a:spcPts val="0"/>
              </a:spcAft>
              <a:buClr>
                <a:srgbClr val="222222"/>
              </a:buClr>
              <a:buSzPct val="100000"/>
              <a:buFont typeface="Arial"/>
            </a:pPr>
            <a:r>
              <a:rPr lang="en" sz="2400">
                <a:solidFill>
                  <a:srgbClr val="222222"/>
                </a:solidFill>
                <a:highlight>
                  <a:srgbClr val="FFFFFF"/>
                </a:highlight>
                <a:latin typeface="Arial"/>
                <a:ea typeface="Arial"/>
                <a:cs typeface="Arial"/>
                <a:sym typeface="Arial"/>
              </a:rPr>
              <a:t>Attorneys preparing for a real trial might use a mock trial consisting of volunteers as role players to test theories or experiment with each other.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623400"/>
          </a:xfrm>
          <a:prstGeom prst="rect">
            <a:avLst/>
          </a:prstGeom>
        </p:spPr>
        <p:txBody>
          <a:bodyPr anchorCtr="0" anchor="t" bIns="91425" lIns="91425" rIns="91425" tIns="91425">
            <a:noAutofit/>
          </a:bodyPr>
          <a:lstStyle/>
          <a:p>
            <a:pPr lvl="0" rtl="0" algn="ctr">
              <a:spcBef>
                <a:spcPts val="0"/>
              </a:spcBef>
              <a:buClr>
                <a:schemeClr val="dk2"/>
              </a:buClr>
              <a:buSzPct val="36666"/>
              <a:buFont typeface="Arial"/>
              <a:buNone/>
            </a:pPr>
            <a:r>
              <a:rPr lang="en">
                <a:latin typeface="Arial"/>
                <a:ea typeface="Arial"/>
                <a:cs typeface="Arial"/>
                <a:sym typeface="Arial"/>
              </a:rPr>
              <a:t>Extemporaneous Speaking</a:t>
            </a:r>
          </a:p>
        </p:txBody>
      </p:sp>
      <p:sp>
        <p:nvSpPr>
          <p:cNvPr id="65" name="Shape 6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International and domestic issues.</a:t>
            </a:r>
          </a:p>
          <a:p>
            <a:pPr indent="-381000" lvl="0" marL="457200" rtl="0">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Students are presented with a choice of three questions related to national and international current events. </a:t>
            </a:r>
          </a:p>
          <a:p>
            <a:pPr indent="-381000" lvl="0" marL="457200" rtl="0">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The student has 30 minutes to prepare a seven-minute speech answering the selected question. </a:t>
            </a:r>
          </a:p>
          <a:p>
            <a:pPr indent="-381000" lvl="0" marL="457200" rtl="0">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Students may consult articles and evidence they gather prior to the contest, but may not use the Internet during preparation.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600" cy="623400"/>
          </a:xfrm>
          <a:prstGeom prst="rect">
            <a:avLst/>
          </a:prstGeom>
        </p:spPr>
        <p:txBody>
          <a:bodyPr anchorCtr="0" anchor="t" bIns="91425" lIns="91425" rIns="91425" tIns="91425">
            <a:noAutofit/>
          </a:bodyPr>
          <a:lstStyle/>
          <a:p>
            <a:pPr lvl="0" algn="ctr">
              <a:spcBef>
                <a:spcPts val="0"/>
              </a:spcBef>
              <a:buNone/>
            </a:pPr>
            <a:r>
              <a:rPr lang="en"/>
              <a:t>Impromptu Speaking</a:t>
            </a:r>
          </a:p>
        </p:txBody>
      </p:sp>
      <p:sp>
        <p:nvSpPr>
          <p:cNvPr id="71" name="Shape 7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Impromptu is a public speaking event where students have seven minutes to select a topic, brainstorm their ideas, outline and deliver a speech. </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The speech is given without notes and uses an introduction, body, and conclusion. </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The speech can be light-hearted or serious. It can be based upon prompts that range from nursery rhymes, current events, celebrities, organizations, and more.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445025"/>
            <a:ext cx="8520600" cy="623400"/>
          </a:xfrm>
          <a:prstGeom prst="rect">
            <a:avLst/>
          </a:prstGeom>
        </p:spPr>
        <p:txBody>
          <a:bodyPr anchorCtr="0" anchor="t" bIns="91425" lIns="91425" rIns="91425" tIns="91425">
            <a:noAutofit/>
          </a:bodyPr>
          <a:lstStyle/>
          <a:p>
            <a:pPr lvl="0" algn="ctr">
              <a:spcBef>
                <a:spcPts val="0"/>
              </a:spcBef>
              <a:buNone/>
            </a:pPr>
            <a:r>
              <a:rPr lang="en"/>
              <a:t>Oratory</a:t>
            </a:r>
          </a:p>
        </p:txBody>
      </p:sp>
      <p:sp>
        <p:nvSpPr>
          <p:cNvPr id="77" name="Shape 7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Students deliver a self-written, ten-minute speech on a topic of their choosing. </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Limited in their ability to quote words directly, competitors craft an argument using evidence, logic, and emotional appeals. </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Topics range widely, and can be informative or persuasive in nature. The speech is delivered from memory.</a:t>
            </a:r>
          </a:p>
          <a:p>
            <a:pPr lvl="0" rtl="0" algn="ctr">
              <a:spcBef>
                <a:spcPts val="0"/>
              </a:spcBef>
              <a:buNone/>
            </a:pPr>
            <a:r>
              <a:t/>
            </a:r>
            <a:endParaRPr sz="600"/>
          </a:p>
          <a:p>
            <a:pPr lvl="0" algn="ctr">
              <a:spcBef>
                <a:spcPts val="0"/>
              </a:spcBef>
              <a:buNone/>
            </a:pPr>
            <a:r>
              <a:rPr lang="en" sz="2400">
                <a:solidFill>
                  <a:srgbClr val="000000"/>
                </a:solidFill>
              </a:rPr>
              <a:t>(Timpanogos Storytelling Festival)</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623400"/>
          </a:xfrm>
          <a:prstGeom prst="rect">
            <a:avLst/>
          </a:prstGeom>
        </p:spPr>
        <p:txBody>
          <a:bodyPr anchorCtr="0" anchor="t" bIns="91425" lIns="91425" rIns="91425" tIns="91425">
            <a:noAutofit/>
          </a:bodyPr>
          <a:lstStyle/>
          <a:p>
            <a:pPr lvl="0" algn="ctr">
              <a:spcBef>
                <a:spcPts val="0"/>
              </a:spcBef>
              <a:buNone/>
            </a:pPr>
            <a:r>
              <a:rPr lang="en"/>
              <a:t>Spontaneous </a:t>
            </a:r>
            <a:r>
              <a:rPr lang="en"/>
              <a:t>Argumentation (SPAR)</a:t>
            </a:r>
          </a:p>
        </p:txBody>
      </p:sp>
      <p:sp>
        <p:nvSpPr>
          <p:cNvPr id="83" name="Shape 8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00000"/>
              </a:lnSpc>
              <a:spcBef>
                <a:spcPts val="0"/>
              </a:spcBef>
              <a:spcAft>
                <a:spcPts val="0"/>
              </a:spcAft>
              <a:buClr>
                <a:schemeClr val="dk2"/>
              </a:buClr>
              <a:buSzPct val="100000"/>
              <a:buFont typeface="Arial"/>
            </a:pPr>
            <a:r>
              <a:rPr lang="en" sz="2400">
                <a:solidFill>
                  <a:schemeClr val="dk2"/>
                </a:solidFill>
                <a:highlight>
                  <a:srgbClr val="FFFFFF"/>
                </a:highlight>
                <a:latin typeface="Arial"/>
                <a:ea typeface="Arial"/>
                <a:cs typeface="Arial"/>
                <a:sym typeface="Arial"/>
              </a:rPr>
              <a:t>Students have to frame an argument in one minute and then react quickly to their opponents’ ideas. </a:t>
            </a:r>
          </a:p>
          <a:p>
            <a:pPr indent="-381000" lvl="0" marL="457200" rtl="0">
              <a:lnSpc>
                <a:spcPct val="100000"/>
              </a:lnSpc>
              <a:spcBef>
                <a:spcPts val="0"/>
              </a:spcBef>
              <a:spcAft>
                <a:spcPts val="0"/>
              </a:spcAft>
              <a:buClr>
                <a:schemeClr val="dk2"/>
              </a:buClr>
              <a:buSzPct val="100000"/>
              <a:buFont typeface="Arial"/>
            </a:pPr>
            <a:r>
              <a:rPr lang="en" sz="2400">
                <a:solidFill>
                  <a:schemeClr val="dk2"/>
                </a:solidFill>
                <a:highlight>
                  <a:srgbClr val="FFFFFF"/>
                </a:highlight>
                <a:latin typeface="Arial"/>
                <a:ea typeface="Arial"/>
                <a:cs typeface="Arial"/>
                <a:sym typeface="Arial"/>
              </a:rPr>
              <a:t>This strategy helps students practice using evidence and examples to defend a position. </a:t>
            </a:r>
          </a:p>
          <a:p>
            <a:pPr indent="-381000" lvl="0" marL="457200" rtl="0">
              <a:lnSpc>
                <a:spcPct val="100000"/>
              </a:lnSpc>
              <a:spcBef>
                <a:spcPts val="0"/>
              </a:spcBef>
              <a:spcAft>
                <a:spcPts val="0"/>
              </a:spcAft>
              <a:buClr>
                <a:schemeClr val="dk2"/>
              </a:buClr>
              <a:buSzPct val="100000"/>
              <a:buFont typeface="Arial"/>
            </a:pPr>
            <a:r>
              <a:rPr lang="en" sz="2400">
                <a:solidFill>
                  <a:schemeClr val="dk2"/>
                </a:solidFill>
                <a:highlight>
                  <a:srgbClr val="FFFFFF"/>
                </a:highlight>
                <a:latin typeface="Arial"/>
                <a:ea typeface="Arial"/>
                <a:cs typeface="Arial"/>
                <a:sym typeface="Arial"/>
              </a:rPr>
              <a:t>Because students are not given much preparation time, SPAR is most effective when students already have background information about the topic.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sp>
        <p:nvSpPr>
          <p:cNvPr id="88" name="Shape 88"/>
          <p:cNvSpPr txBox="1"/>
          <p:nvPr>
            <p:ph type="title"/>
          </p:nvPr>
        </p:nvSpPr>
        <p:spPr>
          <a:xfrm>
            <a:off x="311700" y="445025"/>
            <a:ext cx="8520600" cy="623400"/>
          </a:xfrm>
          <a:prstGeom prst="rect">
            <a:avLst/>
          </a:prstGeom>
        </p:spPr>
        <p:txBody>
          <a:bodyPr anchorCtr="0" anchor="t" bIns="91425" lIns="91425" rIns="91425" tIns="91425">
            <a:noAutofit/>
          </a:bodyPr>
          <a:lstStyle/>
          <a:p>
            <a:pPr lvl="0" algn="ctr">
              <a:spcBef>
                <a:spcPts val="0"/>
              </a:spcBef>
              <a:buNone/>
            </a:pPr>
            <a:r>
              <a:rPr lang="en"/>
              <a:t>Lincoln-Douglas</a:t>
            </a:r>
          </a:p>
        </p:txBody>
      </p:sp>
      <p:sp>
        <p:nvSpPr>
          <p:cNvPr id="89" name="Shape 89"/>
          <p:cNvSpPr txBox="1"/>
          <p:nvPr>
            <p:ph idx="1" type="body"/>
          </p:nvPr>
        </p:nvSpPr>
        <p:spPr>
          <a:xfrm>
            <a:off x="311700" y="1152475"/>
            <a:ext cx="8520600" cy="3416400"/>
          </a:xfrm>
          <a:prstGeom prst="rect">
            <a:avLst/>
          </a:prstGeom>
          <a:ln cap="flat" cmpd="sng" w="9525">
            <a:solidFill>
              <a:srgbClr val="000000"/>
            </a:solidFill>
            <a:prstDash val="solid"/>
            <a:round/>
            <a:headEnd len="med" w="med" type="none"/>
            <a:tailEnd len="med" w="med" type="none"/>
          </a:ln>
        </p:spPr>
        <p:txBody>
          <a:bodyPr anchorCtr="0" anchor="t" bIns="91425" lIns="91425" rIns="91425" tIns="91425">
            <a:noAutofit/>
          </a:bodyPr>
          <a:lstStyle/>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In this one-on-one format, students debate a topic provided by the National Speech &amp; Debate Association.</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Topics range from individual freedom versus the collective good to economic development versus environmental protection. </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Students may consult evidence gathered prior to the debate but may not use the Internet in round. An entire debate is roughly 45 minutes and consists of constructive speeches, rebuttals, and cross-examination.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623400"/>
          </a:xfrm>
          <a:prstGeom prst="rect">
            <a:avLst/>
          </a:prstGeom>
        </p:spPr>
        <p:txBody>
          <a:bodyPr anchorCtr="0" anchor="t" bIns="91425" lIns="91425" rIns="91425" tIns="91425">
            <a:noAutofit/>
          </a:bodyPr>
          <a:lstStyle/>
          <a:p>
            <a:pPr lvl="0" algn="ctr">
              <a:spcBef>
                <a:spcPts val="0"/>
              </a:spcBef>
              <a:buNone/>
            </a:pPr>
            <a:r>
              <a:rPr lang="en"/>
              <a:t>Public Forum</a:t>
            </a:r>
          </a:p>
        </p:txBody>
      </p:sp>
      <p:sp>
        <p:nvSpPr>
          <p:cNvPr id="95" name="Shape 9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Public Forum involves opposing teams of two, debating a topic concerning a current event. </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Proceeding a coin toss, the winners choose which side to debate (PRO or CON) or which speaker position they prefer (1st or 2nd)</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Students present cases, engage in rebuttal and refutation, and also participate in a “crossfire” with the opportunity to question the opposing team.</a:t>
            </a: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623400"/>
          </a:xfrm>
          <a:prstGeom prst="rect">
            <a:avLst/>
          </a:prstGeom>
        </p:spPr>
        <p:txBody>
          <a:bodyPr anchorCtr="0" anchor="t" bIns="91425" lIns="91425" rIns="91425" tIns="91425">
            <a:noAutofit/>
          </a:bodyPr>
          <a:lstStyle/>
          <a:p>
            <a:pPr lvl="0" algn="ctr">
              <a:spcBef>
                <a:spcPts val="0"/>
              </a:spcBef>
              <a:buNone/>
            </a:pPr>
            <a:r>
              <a:rPr lang="en"/>
              <a:t>Policy</a:t>
            </a:r>
          </a:p>
        </p:txBody>
      </p:sp>
      <p:sp>
        <p:nvSpPr>
          <p:cNvPr id="101" name="Shape 10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A two-on-two debate that focuses on a policy question for the duration of the academic year </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This format tests a student’s research, analytical, and delivery skills. </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Policy debate involves the proposal of a plan by the affirmative team to enact a policy, while the negative team offers reasons to reject that proposal. </a:t>
            </a:r>
          </a:p>
          <a:p>
            <a:pPr indent="-381000" lvl="0" marL="457200" rtl="0">
              <a:lnSpc>
                <a:spcPct val="100000"/>
              </a:lnSpc>
              <a:spcBef>
                <a:spcPts val="0"/>
              </a:spcBef>
              <a:spcAft>
                <a:spcPts val="0"/>
              </a:spcAft>
              <a:buClr>
                <a:srgbClr val="5E514E"/>
              </a:buClr>
              <a:buSzPct val="100000"/>
              <a:buFont typeface="Arial"/>
            </a:pPr>
            <a:r>
              <a:rPr lang="en" sz="2400">
                <a:solidFill>
                  <a:srgbClr val="5E514E"/>
                </a:solidFill>
                <a:highlight>
                  <a:srgbClr val="FFFFFF"/>
                </a:highlight>
                <a:latin typeface="Arial"/>
                <a:ea typeface="Arial"/>
                <a:cs typeface="Arial"/>
                <a:sym typeface="Arial"/>
              </a:rPr>
              <a:t>Throughout the debate, students have the opportunity to cross-examine one another.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623400"/>
          </a:xfrm>
          <a:prstGeom prst="rect">
            <a:avLst/>
          </a:prstGeom>
        </p:spPr>
        <p:txBody>
          <a:bodyPr anchorCtr="0" anchor="t" bIns="91425" lIns="91425" rIns="91425" tIns="91425">
            <a:noAutofit/>
          </a:bodyPr>
          <a:lstStyle/>
          <a:p>
            <a:pPr lvl="0" algn="ctr">
              <a:spcBef>
                <a:spcPts val="0"/>
              </a:spcBef>
              <a:buNone/>
            </a:pPr>
            <a:r>
              <a:rPr lang="en"/>
              <a:t>Student Congress</a:t>
            </a:r>
          </a:p>
        </p:txBody>
      </p:sp>
      <p:sp>
        <p:nvSpPr>
          <p:cNvPr id="107" name="Shape 10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00000"/>
              </a:lnSpc>
              <a:spcBef>
                <a:spcPts val="0"/>
              </a:spcBef>
              <a:spcAft>
                <a:spcPts val="0"/>
              </a:spcAft>
              <a:buClr>
                <a:schemeClr val="dk2"/>
              </a:buClr>
              <a:buSzPct val="100000"/>
              <a:buFont typeface="Arial"/>
            </a:pPr>
            <a:r>
              <a:rPr lang="en" sz="2400">
                <a:solidFill>
                  <a:schemeClr val="dk2"/>
                </a:solidFill>
                <a:highlight>
                  <a:srgbClr val="FFFFFF"/>
                </a:highlight>
                <a:latin typeface="Arial"/>
                <a:ea typeface="Arial"/>
                <a:cs typeface="Arial"/>
                <a:sym typeface="Arial"/>
              </a:rPr>
              <a:t>Permits students to participate in parliamentary debate.</a:t>
            </a:r>
          </a:p>
          <a:p>
            <a:pPr indent="-381000" lvl="0" marL="457200" rtl="0">
              <a:lnSpc>
                <a:spcPct val="100000"/>
              </a:lnSpc>
              <a:spcBef>
                <a:spcPts val="0"/>
              </a:spcBef>
              <a:spcAft>
                <a:spcPts val="0"/>
              </a:spcAft>
              <a:buClr>
                <a:schemeClr val="dk2"/>
              </a:buClr>
              <a:buSzPct val="100000"/>
              <a:buFont typeface="Arial"/>
            </a:pPr>
            <a:r>
              <a:rPr lang="en" sz="2400">
                <a:solidFill>
                  <a:schemeClr val="dk2"/>
                </a:solidFill>
                <a:highlight>
                  <a:srgbClr val="FFFFFF"/>
                </a:highlight>
                <a:latin typeface="Arial"/>
                <a:ea typeface="Arial"/>
                <a:cs typeface="Arial"/>
                <a:sym typeface="Arial"/>
              </a:rPr>
              <a:t>Legislation is prepared by the students in advance in the areas of Domestic, Economic, and Foreign Affairs.</a:t>
            </a:r>
          </a:p>
          <a:p>
            <a:pPr indent="-381000" lvl="0" marL="457200" rtl="0">
              <a:lnSpc>
                <a:spcPct val="100000"/>
              </a:lnSpc>
              <a:spcBef>
                <a:spcPts val="0"/>
              </a:spcBef>
              <a:spcAft>
                <a:spcPts val="0"/>
              </a:spcAft>
              <a:buClr>
                <a:schemeClr val="dk2"/>
              </a:buClr>
              <a:buSzPct val="100000"/>
              <a:buFont typeface="Arial"/>
            </a:pPr>
            <a:r>
              <a:rPr lang="en" sz="2400">
                <a:solidFill>
                  <a:schemeClr val="dk2"/>
                </a:solidFill>
                <a:highlight>
                  <a:srgbClr val="FFFFFF"/>
                </a:highlight>
                <a:latin typeface="Arial"/>
                <a:ea typeface="Arial"/>
                <a:cs typeface="Arial"/>
                <a:sym typeface="Arial"/>
              </a:rPr>
              <a:t>Students debate the merits of the legislation presented.</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