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1" r:id="rId4"/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72519D3-F995-4F10-8715-C5B837A94C1E}">
  <a:tblStyle styleId="{C72519D3-F995-4F10-8715-C5B837A94C1E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4" name="Shape 1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8" name="Shape 1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5" name="Shape 1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4" name="Shape 1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1" name="Shape 2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0" name="Shape 2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2" name="Shape 2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2057400" y="857250"/>
            <a:ext cx="6629400" cy="16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1371600" y="2971800"/>
            <a:ext cx="6858000" cy="1200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925" lvl="1" marL="74295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8272" lvl="2" marL="1143000" marR="0" rtl="0" algn="l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912812" y="4688681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354387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1200150"/>
            <a:ext cx="7772400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925" lvl="1" marL="74295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8272" lvl="2" marL="1143000" marR="0" rtl="0" algn="l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914400" y="1200150"/>
            <a:ext cx="3809999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876800" y="1200150"/>
            <a:ext cx="3809999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 rot="5400000">
            <a:off x="5520333" y="1431726"/>
            <a:ext cx="4389833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 rot="5400000">
            <a:off x="1557933" y="-435173"/>
            <a:ext cx="4389833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925" lvl="1" marL="74295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8272" lvl="2" marL="1143000" marR="0" rtl="0" algn="l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 rot="5400000">
            <a:off x="3101578" y="-987028"/>
            <a:ext cx="3398043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925" lvl="1" marL="74295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8272" lvl="2" marL="1143000" marR="0" rtl="0" algn="l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Shape 115"/>
          <p:cNvSpPr/>
          <p:nvPr>
            <p:ph idx="2" type="pic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002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47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6573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54999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3" type="body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4" type="body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6573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54999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0" y="0"/>
            <a:ext cx="8763000" cy="4457699"/>
            <a:chOff x="0" y="0"/>
            <a:chExt cx="8763000" cy="5943599"/>
          </a:xfrm>
        </p:grpSpPr>
        <p:sp>
          <p:nvSpPr>
            <p:cNvPr id="52" name="Shape 52"/>
            <p:cNvSpPr txBox="1"/>
            <p:nvPr/>
          </p:nvSpPr>
          <p:spPr>
            <a:xfrm>
              <a:off x="0" y="0"/>
              <a:ext cx="1752600" cy="4876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" name="Shape 53"/>
            <p:cNvGrpSpPr/>
            <p:nvPr/>
          </p:nvGrpSpPr>
          <p:grpSpPr>
            <a:xfrm>
              <a:off x="0" y="3505200"/>
              <a:ext cx="8763000" cy="2438399"/>
              <a:chOff x="0" y="3505200"/>
              <a:chExt cx="8763000" cy="2438399"/>
            </a:xfrm>
          </p:grpSpPr>
          <p:sp>
            <p:nvSpPr>
              <p:cNvPr id="54" name="Shape 54"/>
              <p:cNvSpPr txBox="1"/>
              <p:nvPr/>
            </p:nvSpPr>
            <p:spPr>
              <a:xfrm>
                <a:off x="990600" y="3505200"/>
                <a:ext cx="7772400" cy="243839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Shape 55"/>
              <p:cNvSpPr txBox="1"/>
              <p:nvPr/>
            </p:nvSpPr>
            <p:spPr>
              <a:xfrm>
                <a:off x="1038225" y="3733800"/>
                <a:ext cx="7648575" cy="213836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" name="Shape 56"/>
              <p:cNvCxnSpPr/>
              <p:nvPr/>
            </p:nvCxnSpPr>
            <p:spPr>
              <a:xfrm>
                <a:off x="0" y="4876800"/>
                <a:ext cx="990599" cy="0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lt2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  <p:grpSp>
          <p:nvGrpSpPr>
            <p:cNvPr id="57" name="Shape 57"/>
            <p:cNvGrpSpPr/>
            <p:nvPr/>
          </p:nvGrpSpPr>
          <p:grpSpPr>
            <a:xfrm>
              <a:off x="635000" y="533400"/>
              <a:ext cx="8077199" cy="304799"/>
              <a:chOff x="635000" y="533400"/>
              <a:chExt cx="8077199" cy="304799"/>
            </a:xfrm>
          </p:grpSpPr>
          <p:sp>
            <p:nvSpPr>
              <p:cNvPr id="58" name="Shape 58"/>
              <p:cNvSpPr txBox="1"/>
              <p:nvPr/>
            </p:nvSpPr>
            <p:spPr>
              <a:xfrm>
                <a:off x="6273800" y="533400"/>
                <a:ext cx="2438399" cy="3047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9" name="Shape 59"/>
              <p:cNvCxnSpPr/>
              <p:nvPr/>
            </p:nvCxnSpPr>
            <p:spPr>
              <a:xfrm>
                <a:off x="635000" y="685800"/>
                <a:ext cx="8077199" cy="0"/>
              </a:xfrm>
              <a:prstGeom prst="straightConnector1">
                <a:avLst/>
              </a:prstGeom>
              <a:noFill/>
              <a:ln cap="flat" cmpd="sng" w="44450">
                <a:solidFill>
                  <a:schemeClr val="lt2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914400" y="1200150"/>
            <a:ext cx="7772400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925" lvl="1" marL="74295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8272" lvl="2" marL="1143000" marR="0" rtl="0" algn="l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912812" y="4688681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354387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0" y="0"/>
            <a:ext cx="8686800" cy="3657599"/>
            <a:chOff x="0" y="0"/>
            <a:chExt cx="8686800" cy="4876799"/>
          </a:xfrm>
        </p:grpSpPr>
        <p:sp>
          <p:nvSpPr>
            <p:cNvPr id="73" name="Shape 73"/>
            <p:cNvSpPr txBox="1"/>
            <p:nvPr/>
          </p:nvSpPr>
          <p:spPr>
            <a:xfrm>
              <a:off x="0" y="0"/>
              <a:ext cx="609599" cy="4876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" name="Shape 74"/>
            <p:cNvGrpSpPr/>
            <p:nvPr/>
          </p:nvGrpSpPr>
          <p:grpSpPr>
            <a:xfrm>
              <a:off x="381000" y="1417637"/>
              <a:ext cx="8305800" cy="182561"/>
              <a:chOff x="381000" y="1417637"/>
              <a:chExt cx="8305800" cy="182561"/>
            </a:xfrm>
          </p:grpSpPr>
          <p:sp>
            <p:nvSpPr>
              <p:cNvPr id="75" name="Shape 75"/>
              <p:cNvSpPr txBox="1"/>
              <p:nvPr/>
            </p:nvSpPr>
            <p:spPr>
              <a:xfrm>
                <a:off x="6858000" y="1417637"/>
                <a:ext cx="1828800" cy="18256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6" name="Shape 76"/>
              <p:cNvCxnSpPr/>
              <p:nvPr/>
            </p:nvCxnSpPr>
            <p:spPr>
              <a:xfrm>
                <a:off x="381000" y="1493837"/>
                <a:ext cx="8305799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1200150"/>
            <a:ext cx="7772400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1925" lvl="1" marL="74295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■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8272" lvl="2" marL="1143000" marR="0" rtl="0" algn="l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914400" y="4688681"/>
            <a:ext cx="19811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352800" y="4686300"/>
            <a:ext cx="29717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7818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82" name="Shape 82"/>
          <p:cNvCxnSpPr/>
          <p:nvPr/>
        </p:nvCxnSpPr>
        <p:spPr>
          <a:xfrm>
            <a:off x="0" y="3657600"/>
            <a:ext cx="609599" cy="0"/>
          </a:xfrm>
          <a:prstGeom prst="straightConnector1">
            <a:avLst/>
          </a:prstGeom>
          <a:noFill/>
          <a:ln cap="flat" cmpd="sng" w="44450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3" Type="http://schemas.openxmlformats.org/officeDocument/2006/relationships/image" Target="../media/image29.jpg"/><Relationship Id="rId1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5" Type="http://schemas.openxmlformats.org/officeDocument/2006/relationships/image" Target="../media/image34.png"/><Relationship Id="rId14" Type="http://schemas.openxmlformats.org/officeDocument/2006/relationships/image" Target="../media/image36.jpg"/><Relationship Id="rId17" Type="http://schemas.openxmlformats.org/officeDocument/2006/relationships/image" Target="../media/image35.png"/><Relationship Id="rId16" Type="http://schemas.openxmlformats.org/officeDocument/2006/relationships/image" Target="../media/image30.jpg"/><Relationship Id="rId5" Type="http://schemas.openxmlformats.org/officeDocument/2006/relationships/image" Target="../media/image19.png"/><Relationship Id="rId19" Type="http://schemas.openxmlformats.org/officeDocument/2006/relationships/image" Target="../media/image37.jpg"/><Relationship Id="rId6" Type="http://schemas.openxmlformats.org/officeDocument/2006/relationships/image" Target="../media/image27.png"/><Relationship Id="rId18" Type="http://schemas.openxmlformats.org/officeDocument/2006/relationships/image" Target="../media/image38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39.jp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Relationship Id="rId11" Type="http://schemas.openxmlformats.org/officeDocument/2006/relationships/image" Target="../media/image05.png"/><Relationship Id="rId10" Type="http://schemas.openxmlformats.org/officeDocument/2006/relationships/image" Target="../media/image00.png"/><Relationship Id="rId12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06.png"/><Relationship Id="rId6" Type="http://schemas.openxmlformats.org/officeDocument/2006/relationships/image" Target="../media/image04.png"/><Relationship Id="rId7" Type="http://schemas.openxmlformats.org/officeDocument/2006/relationships/image" Target="../media/image07.png"/><Relationship Id="rId8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08.jp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2057400" y="857250"/>
            <a:ext cx="6629400" cy="16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Symbolism</a:t>
            </a:r>
          </a:p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1371600" y="2971800"/>
            <a:ext cx="6858000" cy="1200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1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Meanings beyond the obvious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533400" y="400050"/>
            <a:ext cx="8305799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Symbolism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314450"/>
            <a:ext cx="2286000" cy="128944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3733800" y="1314450"/>
            <a:ext cx="4267199" cy="89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walk into a tunnel – or change from day to night – could show movement from good to evil, or that something bad is coming…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3450" y="2343150"/>
            <a:ext cx="221614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3962400" y="2571750"/>
            <a:ext cx="2057400" cy="1098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storm at a critical moment can represent the intense emotion and trouble…</a:t>
            </a: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8800" y="2971800"/>
            <a:ext cx="1600199" cy="199905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3886200" y="4057650"/>
            <a:ext cx="2590800" cy="686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dawn may show the end of conflict, the “start of a new day.”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381000" y="51435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Symbolism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57300"/>
            <a:ext cx="1471612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590800" y="1257300"/>
            <a:ext cx="42672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Poe’s “Telltale Heart,” the sound of the beating heart represents the man’s guilt…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2743200"/>
            <a:ext cx="1582737" cy="14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1278599" y="2971800"/>
            <a:ext cx="5884200" cy="2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and a character’s appearance can be symbolic – in Cask of Amontillado, Fortunato wears a fool’s costume – and he is, in fact, a fool for trusting the narrator.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304800" y="171450"/>
            <a:ext cx="8458200" cy="1200149"/>
          </a:xfrm>
          <a:prstGeom prst="rect">
            <a:avLst/>
          </a:prstGeom>
          <a:noFill/>
          <a:ln cap="flat" cmpd="sng" w="57150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SYMBOLS’ MEANINGS CAN YOU IDENTIFY?</a:t>
            </a:r>
            <a:b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pic>
        <p:nvPicPr>
          <p:cNvPr descr="MCj03048610000[1]"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950" y="1517450"/>
            <a:ext cx="1257300" cy="136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63750000[1]" id="261" name="Shape 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371600"/>
            <a:ext cx="12858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NA01525_0000[1]" id="262" name="Shape 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171700"/>
            <a:ext cx="2743199" cy="1178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63970000[1]" id="263" name="Shape 2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20000">
            <a:off x="398245" y="4343399"/>
            <a:ext cx="800099" cy="800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D05706_0000[1]" id="264" name="Shape 2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9000" y="3556396"/>
            <a:ext cx="2819400" cy="1587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321720000[1]" id="265" name="Shape 2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3400" y="3257550"/>
            <a:ext cx="971550" cy="969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0285_0000[1]" id="266" name="Shape 26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144655">
            <a:off x="6166677" y="1975348"/>
            <a:ext cx="1068319" cy="1141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241520000[1]" id="267" name="Shape 26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19600" y="2457450"/>
            <a:ext cx="757236" cy="891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564650000[1]" id="268" name="Shape 26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71800" y="2914650"/>
            <a:ext cx="8064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900446710[1]" id="269" name="Shape 26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54925" y="857250"/>
            <a:ext cx="1489075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900440971[1]" id="270" name="Shape 27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1220387"/>
            <a:ext cx="1676400" cy="82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900442298[1]" id="271" name="Shape 27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52600" y="3557587"/>
            <a:ext cx="1533524" cy="1585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99587" id="272" name="Shape 27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857975" y="1089412"/>
            <a:ext cx="13704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900430825[1]" id="273" name="Shape 27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772400" y="4114800"/>
            <a:ext cx="1028699" cy="1028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900013243[1]" id="274" name="Shape 27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096000" y="2857500"/>
            <a:ext cx="1409700" cy="1440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900363182[1]" id="275" name="Shape 27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05600" y="4226718"/>
            <a:ext cx="929877" cy="91678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0" y="131445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600200" y="74295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886200" y="177165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334000" y="200025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6553200" y="21717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7391400" y="13716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81000" y="2514600"/>
            <a:ext cx="533399" cy="577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3505200" y="302895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953000" y="291465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6629400" y="35433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pic>
        <p:nvPicPr>
          <p:cNvPr descr="http://upload.wikimedia.org/wikipedia/commons/thumb/4/41/Fire.JPG/220px-Fire.JPG" id="286" name="Shape 28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020050" y="2628900"/>
            <a:ext cx="1123950" cy="125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8610600" y="27432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228600" y="36576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0" y="45720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286000" y="44577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181600" y="37719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324600" y="4686300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8610600" y="4797027"/>
            <a:ext cx="53339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try a few….</a:t>
            </a:r>
          </a:p>
        </p:txBody>
      </p:sp>
      <p:graphicFrame>
        <p:nvGraphicFramePr>
          <p:cNvPr id="299" name="Shape 299"/>
          <p:cNvGraphicFramePr/>
          <p:nvPr/>
        </p:nvGraphicFramePr>
        <p:xfrm>
          <a:off x="91440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{C72519D3-F995-4F10-8715-C5B837A94C1E}</a:tableStyleId>
              </a:tblPr>
              <a:tblGrid>
                <a:gridCol w="3886200"/>
                <a:gridCol w="3886200"/>
              </a:tblGrid>
              <a:tr h="425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Hate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50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Friendship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50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5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Love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50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Grief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50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descr="C:\Users\nculp\AppData\Local\Microsoft\Windows\Temporary Internet Files\Content.IE5\Q11613EC\MC900233154[1].wmf"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29600" y="1314450"/>
            <a:ext cx="685799" cy="579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culp\AppData\Local\Microsoft\Windows\Temporary Internet Files\Content.IE5\Q11613EC\MC900233154[1].wmf"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29600" y="2057400"/>
            <a:ext cx="685799" cy="579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culp\AppData\Local\Microsoft\Windows\Temporary Internet Files\Content.IE5\Q11613EC\MC900233154[1].wmf"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305800" y="2971800"/>
            <a:ext cx="685799" cy="579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culp\AppData\Local\Microsoft\Windows\Temporary Internet Files\Content.IE5\Q11613EC\MC900233154[1].wmf"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29600" y="3829050"/>
            <a:ext cx="685799" cy="57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152400" y="208359"/>
            <a:ext cx="8839199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br>
              <a:rPr b="0" i="0" lang="en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Colors can be symbolic too!</a:t>
            </a:r>
            <a:br>
              <a:rPr b="0" i="0" lang="en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br>
              <a:rPr b="0" i="0" lang="en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pic>
        <p:nvPicPr>
          <p:cNvPr descr="MP900438445[1]"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85850"/>
            <a:ext cx="2209799" cy="1106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900439127[1]" id="310" name="Shape 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1485900"/>
            <a:ext cx="2130424" cy="2191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900433166[1]" id="311" name="Shape 3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600" y="1200150"/>
            <a:ext cx="2133599" cy="1391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900436255[1]" id="312" name="Shape 3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8000" y="33147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910216418[1]" id="313" name="Shape 3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600" y="3086100"/>
            <a:ext cx="2252662" cy="181094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228600" y="2286000"/>
            <a:ext cx="19811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3886200" y="3657600"/>
            <a:ext cx="19811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28600" y="2343150"/>
            <a:ext cx="19811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304800" y="2286000"/>
            <a:ext cx="19811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228600" y="2228850"/>
            <a:ext cx="19049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3810000" y="3714750"/>
            <a:ext cx="19811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3733800" y="3657600"/>
            <a:ext cx="22097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6934200" y="2628900"/>
            <a:ext cx="1524000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162800" y="4629150"/>
            <a:ext cx="12191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457200" y="4743450"/>
            <a:ext cx="16763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914400" y="208359"/>
            <a:ext cx="77724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Write down 10 words that you think of when you see this symbol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914400" y="1438425"/>
            <a:ext cx="7772400" cy="31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100" y="1275000"/>
            <a:ext cx="2583799" cy="348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9144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symbol is…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1200150"/>
            <a:ext cx="7772400" cy="1144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symbol is an image which suggests or represents something other than itself.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 other words, when you use something tangible to represent something intangible)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We see symbols every day…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3425" y="3084900"/>
            <a:ext cx="18954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900" y="3820700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8450" y="4333950"/>
            <a:ext cx="1305000" cy="4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 b="0" l="0" r="6305" t="0"/>
          <a:stretch/>
        </p:blipFill>
        <p:spPr>
          <a:xfrm>
            <a:off x="6350100" y="4073237"/>
            <a:ext cx="990600" cy="77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\Microsoft Office\MEDIA\CAGCAT10\j0293240.wmf" id="176" name="Shape 1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8025" y="2906387"/>
            <a:ext cx="1565400" cy="86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m\AppData\Local\Microsoft\Windows\Temporary Internet Files\Content.IE5\CIJLRZCF\MCj03666080000[1].wmf" id="177" name="Shape 1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40612" y="4057712"/>
            <a:ext cx="936600" cy="80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m\AppData\Local\Microsoft\Windows\Temporary Internet Files\Content.IE5\CIJLRZCF\MCj03708440000[1].wmf" id="178" name="Shape 17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54800" y="3099750"/>
            <a:ext cx="679500" cy="6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77137" y="3045575"/>
            <a:ext cx="792900" cy="7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11">
            <a:alphaModFix/>
          </a:blip>
          <a:srcRect b="29927" l="0" r="0" t="0"/>
          <a:stretch/>
        </p:blipFill>
        <p:spPr>
          <a:xfrm>
            <a:off x="231825" y="4005325"/>
            <a:ext cx="1308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889975" y="2999112"/>
            <a:ext cx="885900" cy="8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poetry and literature, symbolism…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1200150"/>
            <a:ext cx="7772400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creates a direct, meaningful </a:t>
            </a: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</a:t>
            </a: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between…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" sz="2400"/>
              <a:t>n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object, scene, character, or action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and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ideas, values, persons or ways of life.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CHH00104_0000[1]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092875"/>
            <a:ext cx="2286000" cy="78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HH00104_0000[1]"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5950" y="3164550"/>
            <a:ext cx="2286000" cy="7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other words….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914400" y="1200150"/>
            <a:ext cx="7772400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Symbolism is when you use something tangible to represent something intangible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“But Mrs. </a:t>
            </a:r>
            <a:r>
              <a:rPr lang="en"/>
              <a:t>Eynon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 don’t know what those words mean!”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Tangible vs. Intangible 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09600" y="1200150"/>
            <a:ext cx="4038599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Tangible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that you can touch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leaves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Eagle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Peace Sign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Wedding Band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Dove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876800" y="1200150"/>
            <a:ext cx="3809999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81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Intangible</a:t>
            </a:r>
          </a:p>
          <a:p>
            <a:pPr indent="-381000" lvl="0" marL="3810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you cannot touch</a:t>
            </a:r>
          </a:p>
          <a:p>
            <a:pPr indent="-381000" lvl="0" marL="381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Respect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Affection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Wishes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Romance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Disdain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Happiness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Angst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Running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Ego</a:t>
            </a:r>
            <a:b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C:\Users\nculp\AppData\Local\Microsoft\Windows\Temporary Internet Files\Content.IE5\Q11613EC\MC900233154[1].wmf"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200400" y="1143000"/>
            <a:ext cx="685799" cy="57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Example!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914400" y="1200150"/>
            <a:ext cx="7772400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Char char="■"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Love </a:t>
            </a: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like a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blue stone </a:t>
            </a: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is tough, yet breakable at the same time. </a:t>
            </a:r>
          </a:p>
        </p:txBody>
      </p:sp>
      <p:pic>
        <p:nvPicPr>
          <p:cNvPr descr="MC900441702[1]"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628900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910215923[1]"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950" y="2514600"/>
            <a:ext cx="2114700" cy="21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914400" y="4629150"/>
            <a:ext cx="2819400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Intangible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867400" y="4572000"/>
            <a:ext cx="243839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Tangible</a:t>
            </a:r>
          </a:p>
        </p:txBody>
      </p:sp>
      <p:pic>
        <p:nvPicPr>
          <p:cNvPr descr="C:\Users\nculp\AppData\Local\Microsoft\Windows\Temporary Internet Files\Content.IE5\Q11613EC\MC900233154[1].wmf" id="218" name="Shape 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924800" y="3143250"/>
            <a:ext cx="685799" cy="57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Symbols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914400" y="1200150"/>
            <a:ext cx="7772400" cy="3398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take a look at a few symbols that our commonly found in literature</a:t>
            </a:r>
          </a:p>
        </p:txBody>
      </p:sp>
      <p:pic>
        <p:nvPicPr>
          <p:cNvPr descr="MP900439389[1]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1143000"/>
            <a:ext cx="2085975" cy="234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914400" y="20835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" sz="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Symbolism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914400" y="1200150"/>
            <a:ext cx="7772400" cy="97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800600" y="2286000"/>
            <a:ext cx="3429000" cy="182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river can represent the flow of life…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or its depth may represent the unknown…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the water might be purity…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or there could be dangers beneath the surface.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57400"/>
            <a:ext cx="3971924" cy="222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